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9" r:id="rId3"/>
    <p:sldId id="300" r:id="rId4"/>
    <p:sldId id="301" r:id="rId5"/>
    <p:sldId id="302" r:id="rId6"/>
    <p:sldId id="309" r:id="rId7"/>
    <p:sldId id="308" r:id="rId8"/>
    <p:sldId id="307" r:id="rId9"/>
    <p:sldId id="306" r:id="rId10"/>
    <p:sldId id="304" r:id="rId11"/>
    <p:sldId id="281" r:id="rId12"/>
    <p:sldId id="283" r:id="rId13"/>
    <p:sldId id="284" r:id="rId14"/>
    <p:sldId id="285" r:id="rId15"/>
    <p:sldId id="286" r:id="rId16"/>
    <p:sldId id="287" r:id="rId17"/>
    <p:sldId id="257" r:id="rId18"/>
    <p:sldId id="258" r:id="rId19"/>
    <p:sldId id="262" r:id="rId20"/>
    <p:sldId id="263" r:id="rId21"/>
    <p:sldId id="264" r:id="rId22"/>
    <p:sldId id="273" r:id="rId23"/>
    <p:sldId id="265" r:id="rId24"/>
    <p:sldId id="267" r:id="rId25"/>
    <p:sldId id="268" r:id="rId26"/>
    <p:sldId id="270" r:id="rId27"/>
    <p:sldId id="288" r:id="rId28"/>
    <p:sldId id="271" r:id="rId29"/>
    <p:sldId id="272" r:id="rId30"/>
    <p:sldId id="274" r:id="rId31"/>
    <p:sldId id="275" r:id="rId32"/>
    <p:sldId id="276" r:id="rId33"/>
    <p:sldId id="277" r:id="rId34"/>
    <p:sldId id="278" r:id="rId35"/>
    <p:sldId id="289" r:id="rId36"/>
    <p:sldId id="292" r:id="rId37"/>
    <p:sldId id="290" r:id="rId38"/>
    <p:sldId id="291" r:id="rId39"/>
    <p:sldId id="293" r:id="rId40"/>
    <p:sldId id="294" r:id="rId41"/>
    <p:sldId id="295" r:id="rId42"/>
    <p:sldId id="296" r:id="rId43"/>
    <p:sldId id="297" r:id="rId44"/>
    <p:sldId id="298" r:id="rId45"/>
    <p:sldId id="279" r:id="rId46"/>
    <p:sldId id="280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>
      <p:cViewPr varScale="1">
        <p:scale>
          <a:sx n="78" d="100"/>
          <a:sy n="78" d="100"/>
        </p:scale>
        <p:origin x="225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AE09AF-A9B8-D6B2-A1FD-109F4B55AF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1938031-2290-B0E9-D6C4-AE8334C6A3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3A61C0-B885-C85D-96CE-4DD72B1A0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D920A-51FE-4402-ACC8-316DC8E6D2BB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3B1DF1-CB9F-7407-E7C7-5F5C76724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6A0FE1-68E8-B37F-0023-41B61FDD1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F03D-67E1-4C2C-8192-6E4E9EB445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316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A3A4CB-0081-60EC-CFEC-12FCB90D4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890B90F-6C84-38D4-2D47-B49C28BAD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A82A4D-3AB6-03D9-7744-93B44B82A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D920A-51FE-4402-ACC8-316DC8E6D2BB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3689B3-A3B9-2F1E-8F63-E78FCCA57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3CAB62-4229-D033-3E04-9553FA858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F03D-67E1-4C2C-8192-6E4E9EB445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3468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D3A4985-6C51-9958-70B4-C712EB675D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DCBEFC8-46FA-A679-086F-85FD73A6F5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3530A1-09C3-AF36-3A3A-E2860D795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D920A-51FE-4402-ACC8-316DC8E6D2BB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DC6736-C4BA-B723-37AE-6D98AB96F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F4880B-5B40-3B00-147B-8FDD33CDE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F03D-67E1-4C2C-8192-6E4E9EB445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120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AFF310-346E-EBEE-8DBB-44AB41F63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DAFE30-83B4-1A6F-DFC3-9A8B79B6B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831AA7-0E01-9376-5A0A-0FD337F3F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D920A-51FE-4402-ACC8-316DC8E6D2BB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8D55DD-9A93-AD5F-C3DE-3598E81CB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AB4A76-1A3D-AE79-79A8-69B03090D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F03D-67E1-4C2C-8192-6E4E9EB445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091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E3346B-CE55-CA15-D073-364E0C7CC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EF0B31-B983-E387-3B97-1401417B5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8B8583-A582-2E2A-77A9-BFAD076AB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D920A-51FE-4402-ACC8-316DC8E6D2BB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37273C-06D5-C4B8-9BAF-FDEB4465F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F2B8E7-D1DC-5918-4E35-D956EC0EB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F03D-67E1-4C2C-8192-6E4E9EB445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763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BF5F8A-1D6A-E396-DB59-AB0B24350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7D0808-743E-7A75-05AD-68A54F4A83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7ECEE2-E481-A59F-90DC-8EBA8376D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B18559-639F-1D88-B40E-71DE8CC63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D920A-51FE-4402-ACC8-316DC8E6D2BB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842834-B087-428A-99E5-F907889CC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8F9761-8C3B-0816-FBAF-BB2D0C12C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F03D-67E1-4C2C-8192-6E4E9EB445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531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A319A8-6490-ACAD-9C7A-80367255D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3AE0D4-5D5C-C0F4-0DF3-0B4602650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E8AAD7-8A3F-7ADD-0D59-B7F4B0575C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A5F2E9E-B30C-6D31-B493-EC9BCE131A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775C778-EDCE-71D2-C5DD-68D6096C31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EC7A08B-2FD1-B5CF-B2FD-D440EDEC2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D920A-51FE-4402-ACC8-316DC8E6D2BB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AD92D7D-51A8-A7DA-F994-1BE5B0F4D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A40B59C-2533-15FE-E1A3-79EF095F9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F03D-67E1-4C2C-8192-6E4E9EB445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080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9C7FE4-BA3C-2B14-EB4B-E1CE5AF2B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BD35444-5C06-C641-784B-192507A9E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D920A-51FE-4402-ACC8-316DC8E6D2BB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DCEBB9-A6F5-7A55-3456-D3FE180F2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0D31492-94E6-B8F7-6C94-28233F62F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F03D-67E1-4C2C-8192-6E4E9EB445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29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2CEE62F-B877-1DEB-090C-67A90607C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D920A-51FE-4402-ACC8-316DC8E6D2BB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5D83B55-16A4-2B05-E9D8-0E92D95C2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8F5424-56A2-ED48-8F05-E8D97E814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F03D-67E1-4C2C-8192-6E4E9EB445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805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467F76-2B33-9FAE-9127-72D80D2D9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034690-4431-73A2-AC50-216E1F122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010F225-11F7-F611-CEBD-CE9FC3B690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76E95E2-1416-DABF-B46E-F7E408993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D920A-51FE-4402-ACC8-316DC8E6D2BB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17C299C-B62D-0C7C-D79D-CBDE658A1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B8BE87-3A99-186C-3442-6B299F643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F03D-67E1-4C2C-8192-6E4E9EB445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617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1C9245-48F5-EC47-82D8-9EDC240C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275C7CB-F514-43DD-9342-15AAF1EB1F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412CA04-2423-B56C-E5FA-DFD5948A32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A811273-EF2D-4E05-8044-F2FB3D9D5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D920A-51FE-4402-ACC8-316DC8E6D2BB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4EB9BFC-E1BB-EF55-7D58-665ACA5C2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B868CD-D7DA-77EA-EC76-F14374FF3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F03D-67E1-4C2C-8192-6E4E9EB445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196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0DB4898-070D-62D1-FD18-CC27B86F8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0F7BFF-2A1F-2609-8FED-B180E74D8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0C75EE-E63C-701D-6FC0-BA42E2C482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2D920A-51FE-4402-ACC8-316DC8E6D2BB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2A33DB-F679-2EAF-05C2-2A6134ABA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077CC6-79CC-9E21-2F94-63DFF399B2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4F03D-67E1-4C2C-8192-6E4E9EB445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064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E4E933-1ED6-4DAE-494E-AE17B0BDAC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第一次组会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41B4B80-590B-698E-CC99-FC9685BE9E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汇报人：耿兆楣</a:t>
            </a:r>
          </a:p>
        </p:txBody>
      </p:sp>
    </p:spTree>
    <p:extLst>
      <p:ext uri="{BB962C8B-B14F-4D97-AF65-F5344CB8AC3E}">
        <p14:creationId xmlns:p14="http://schemas.microsoft.com/office/powerpoint/2010/main" val="1817004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0C5574-1FDB-E45D-5ECA-BF6D9E01C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668"/>
            <a:ext cx="10515600" cy="4802295"/>
          </a:xfrm>
        </p:spPr>
        <p:txBody>
          <a:bodyPr/>
          <a:lstStyle/>
          <a:p>
            <a:r>
              <a:rPr lang="en-US" altLang="zh-CN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Associations between brain-PAD values and demographic, biomedical, cognitive, and lifestyle measures were then tested, using linear regression models. </a:t>
            </a:r>
          </a:p>
          <a:p>
            <a:pPr marL="0" indent="0">
              <a:buNone/>
            </a:pPr>
            <a:r>
              <a:rPr lang="en-US" altLang="zh-CN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brain-PAD: outcome measure</a:t>
            </a:r>
          </a:p>
          <a:p>
            <a:pPr marL="0" indent="0">
              <a:buNone/>
            </a:pPr>
            <a:r>
              <a:rPr lang="en-US" altLang="zh-CN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the variable of interest: predictor</a:t>
            </a:r>
          </a:p>
          <a:p>
            <a:pPr marL="0" indent="0">
              <a:buNone/>
            </a:pPr>
            <a:r>
              <a:rPr lang="en-US" altLang="zh-CN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age, age</a:t>
            </a:r>
            <a:r>
              <a:rPr lang="en-US" altLang="zh-CN" b="0" i="0" baseline="3000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2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, sex, height, volumetric scaling from T1-weighted MRI to standard (data field #25000), and mean task fMRI head motion (averaged across space and time points; data field #25742): covariates.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4575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50114D-4714-8137-E0F0-2D978B657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080" y="4636416"/>
            <a:ext cx="10515600" cy="1325563"/>
          </a:xfrm>
        </p:spPr>
        <p:txBody>
          <a:bodyPr/>
          <a:lstStyle/>
          <a:p>
            <a:r>
              <a:rPr lang="zh-CN" altLang="en-US" dirty="0"/>
              <a:t>饮酒和大脑结构和功能的</a:t>
            </a:r>
            <a:r>
              <a:rPr lang="en-US" altLang="zh-CN" dirty="0"/>
              <a:t>MRI</a:t>
            </a:r>
            <a:r>
              <a:rPr lang="zh-CN" altLang="en-US" dirty="0"/>
              <a:t>标记：</a:t>
            </a:r>
            <a:r>
              <a:rPr lang="en-US" altLang="zh-CN" dirty="0"/>
              <a:t>25378</a:t>
            </a:r>
            <a:r>
              <a:rPr lang="zh-CN" altLang="en-US" dirty="0"/>
              <a:t>名</a:t>
            </a:r>
            <a:r>
              <a:rPr lang="en-US" altLang="zh-CN" dirty="0"/>
              <a:t>UK Biobank</a:t>
            </a:r>
            <a:r>
              <a:rPr lang="zh-CN" altLang="en-US" dirty="0"/>
              <a:t>参与者的队列研究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C05C780-F045-9DFB-3C79-DF0F683CF9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850" y="1175186"/>
            <a:ext cx="11440300" cy="2807669"/>
          </a:xfrm>
        </p:spPr>
      </p:pic>
    </p:spTree>
    <p:extLst>
      <p:ext uri="{BB962C8B-B14F-4D97-AF65-F5344CB8AC3E}">
        <p14:creationId xmlns:p14="http://schemas.microsoft.com/office/powerpoint/2010/main" val="3956652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9550C6-170C-1FBE-801F-02A63E055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Variables of interest were included as potential confounders because of associations with neuroimaging measures: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BF707A-B83F-4A9D-AA5C-D7467CD2C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6568"/>
          </a:xfrm>
        </p:spPr>
        <p:txBody>
          <a:bodyPr>
            <a:normAutofit/>
          </a:bodyPr>
          <a:lstStyle/>
          <a:p>
            <a:r>
              <a:rPr lang="en-US" altLang="zh-CN" dirty="0"/>
              <a:t>age at scanning and sex</a:t>
            </a:r>
          </a:p>
          <a:p>
            <a:r>
              <a:rPr lang="en-US" altLang="zh-CN" dirty="0"/>
              <a:t>smoking status (reported in </a:t>
            </a:r>
            <a:r>
              <a:rPr lang="en-US" altLang="zh-CN" dirty="0" err="1"/>
              <a:t>categories:never</a:t>
            </a:r>
            <a:r>
              <a:rPr lang="en-US" altLang="zh-CN" dirty="0"/>
              <a:t>/previous/current)</a:t>
            </a:r>
          </a:p>
          <a:p>
            <a:r>
              <a:rPr lang="en-US" altLang="zh-CN" dirty="0"/>
              <a:t>educational qualifications</a:t>
            </a:r>
          </a:p>
          <a:p>
            <a:r>
              <a:rPr lang="en-US" altLang="zh-CN" dirty="0"/>
              <a:t>systolic (SBP) </a:t>
            </a:r>
            <a:r>
              <a:rPr lang="zh-CN" altLang="en-US" dirty="0"/>
              <a:t>收缩压</a:t>
            </a:r>
            <a:r>
              <a:rPr lang="en-US" altLang="zh-CN" dirty="0"/>
              <a:t>and diastolic (DBP) </a:t>
            </a:r>
            <a:r>
              <a:rPr lang="zh-CN" altLang="en-US" dirty="0"/>
              <a:t>舒张压</a:t>
            </a:r>
            <a:r>
              <a:rPr lang="en-US" altLang="zh-CN" dirty="0"/>
              <a:t>blood pressure</a:t>
            </a:r>
          </a:p>
          <a:p>
            <a:r>
              <a:rPr lang="en-US" altLang="zh-CN" dirty="0"/>
              <a:t>Body mass index (BMI) </a:t>
            </a:r>
          </a:p>
          <a:p>
            <a:r>
              <a:rPr lang="en-US" altLang="zh-CN" dirty="0"/>
              <a:t>Townsend Deprivation Index</a:t>
            </a:r>
            <a:r>
              <a:rPr lang="zh-CN" altLang="en-US" dirty="0"/>
              <a:t>汤森剥夺指数</a:t>
            </a:r>
            <a:endParaRPr lang="en-US" altLang="zh-CN" dirty="0"/>
          </a:p>
          <a:p>
            <a:r>
              <a:rPr lang="en-US" altLang="zh-CN" dirty="0"/>
              <a:t>weekly exercise expenditure</a:t>
            </a:r>
          </a:p>
          <a:p>
            <a:r>
              <a:rPr lang="en-US" altLang="zh-CN" dirty="0"/>
              <a:t>diabetes mellitus diagnoses </a:t>
            </a:r>
          </a:p>
          <a:p>
            <a:r>
              <a:rPr lang="en-US" altLang="zh-CN" dirty="0"/>
              <a:t>depression cases</a:t>
            </a:r>
          </a:p>
        </p:txBody>
      </p:sp>
    </p:spTree>
    <p:extLst>
      <p:ext uri="{BB962C8B-B14F-4D97-AF65-F5344CB8AC3E}">
        <p14:creationId xmlns:p14="http://schemas.microsoft.com/office/powerpoint/2010/main" val="1501561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710E5D-87A0-AF84-BD4D-B55E1CE38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039" y="430502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炎症与抑郁和焦虑的关系：症状特异性和潜在因果关系的来自</a:t>
            </a:r>
            <a:r>
              <a:rPr lang="en-US" altLang="zh-CN" dirty="0"/>
              <a:t>UK Biobank</a:t>
            </a:r>
            <a:r>
              <a:rPr lang="zh-CN" altLang="en-US" dirty="0"/>
              <a:t>和</a:t>
            </a:r>
            <a:r>
              <a:rPr lang="en-US" altLang="zh-CN" dirty="0"/>
              <a:t>NESDA cohorts</a:t>
            </a:r>
            <a:r>
              <a:rPr lang="zh-CN" altLang="en-US" dirty="0"/>
              <a:t>的证据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91224D2-371E-A5E4-2F21-EF7FFD1372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598" y="908024"/>
            <a:ext cx="11398804" cy="2834480"/>
          </a:xfrm>
        </p:spPr>
      </p:pic>
    </p:spTree>
    <p:extLst>
      <p:ext uri="{BB962C8B-B14F-4D97-AF65-F5344CB8AC3E}">
        <p14:creationId xmlns:p14="http://schemas.microsoft.com/office/powerpoint/2010/main" val="1407498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F5F434-7F27-C070-8879-E396FEAC2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Covariates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A55D46-034A-A96D-55E5-802645D2B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079"/>
            <a:ext cx="10515600" cy="4783884"/>
          </a:xfrm>
        </p:spPr>
        <p:txBody>
          <a:bodyPr>
            <a:normAutofit/>
          </a:bodyPr>
          <a:lstStyle/>
          <a:p>
            <a:r>
              <a:rPr lang="en-US" altLang="zh-CN" dirty="0"/>
              <a:t>age</a:t>
            </a:r>
          </a:p>
          <a:p>
            <a:r>
              <a:rPr lang="en-US" altLang="zh-CN" dirty="0"/>
              <a:t>sex</a:t>
            </a:r>
          </a:p>
          <a:p>
            <a:r>
              <a:rPr lang="en-US" altLang="zh-CN" dirty="0"/>
              <a:t>socioeconomic status (SES)</a:t>
            </a:r>
            <a:r>
              <a:rPr lang="zh-CN" altLang="en-US" sz="2000" dirty="0"/>
              <a:t>（</a:t>
            </a:r>
            <a:r>
              <a:rPr lang="en-US" altLang="zh-CN" sz="2000" dirty="0"/>
              <a:t>measured via the Townsend Deprivation Index 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r>
              <a:rPr lang="en-US" altLang="zh-CN" dirty="0"/>
              <a:t>smoking (current/former/never)</a:t>
            </a:r>
          </a:p>
          <a:p>
            <a:r>
              <a:rPr lang="en-US" altLang="zh-CN" dirty="0"/>
              <a:t>quantity of alcohol consumption</a:t>
            </a:r>
          </a:p>
          <a:p>
            <a:r>
              <a:rPr lang="en-US" altLang="zh-CN" dirty="0"/>
              <a:t>type and time spent in physical activity</a:t>
            </a:r>
          </a:p>
          <a:p>
            <a:r>
              <a:rPr lang="en-US" altLang="zh-CN" dirty="0"/>
              <a:t>lifetime history of type two diabetes (T2D) </a:t>
            </a:r>
          </a:p>
          <a:p>
            <a:r>
              <a:rPr lang="en-US" altLang="zh-CN" dirty="0"/>
              <a:t>cardiovascular diseases(CVD)</a:t>
            </a:r>
          </a:p>
          <a:p>
            <a:r>
              <a:rPr lang="en-US" altLang="zh-CN" dirty="0"/>
              <a:t>body mass index (BMI)</a:t>
            </a:r>
          </a:p>
        </p:txBody>
      </p:sp>
    </p:spTree>
    <p:extLst>
      <p:ext uri="{BB962C8B-B14F-4D97-AF65-F5344CB8AC3E}">
        <p14:creationId xmlns:p14="http://schemas.microsoft.com/office/powerpoint/2010/main" val="3387653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6F3C9C-E74D-9C1F-141A-43F293B88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420" y="3501087"/>
            <a:ext cx="10515600" cy="1325563"/>
          </a:xfrm>
        </p:spPr>
        <p:txBody>
          <a:bodyPr/>
          <a:lstStyle/>
          <a:p>
            <a:r>
              <a:rPr lang="zh-CN" altLang="en-US" dirty="0"/>
              <a:t>流行前精神障碍与新冠肺炎风险：</a:t>
            </a:r>
            <a:br>
              <a:rPr lang="en-US" altLang="zh-CN" dirty="0"/>
            </a:br>
            <a:r>
              <a:rPr lang="en-US" altLang="zh-CN" dirty="0"/>
              <a:t>UK Biobank</a:t>
            </a:r>
            <a:r>
              <a:rPr lang="zh-CN" altLang="en-US" dirty="0"/>
              <a:t>队列分析</a:t>
            </a: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4478AF32-24B6-FF4B-3715-C1A1327E7B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8420" y="964440"/>
            <a:ext cx="10515600" cy="2096988"/>
          </a:xfrm>
        </p:spPr>
      </p:pic>
    </p:spTree>
    <p:extLst>
      <p:ext uri="{BB962C8B-B14F-4D97-AF65-F5344CB8AC3E}">
        <p14:creationId xmlns:p14="http://schemas.microsoft.com/office/powerpoint/2010/main" val="169949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B80881-BC98-E058-321C-2F8875A8F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893"/>
            <a:ext cx="2911454" cy="62905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Covariates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EA374C-2AAD-68D8-92CB-83545043A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365"/>
            <a:ext cx="10515600" cy="4467673"/>
          </a:xfrm>
        </p:spPr>
        <p:txBody>
          <a:bodyPr>
            <a:normAutofit/>
          </a:bodyPr>
          <a:lstStyle/>
          <a:p>
            <a:r>
              <a:rPr lang="en-US" altLang="zh-CN" dirty="0"/>
              <a:t>sociodemographic characteristics (birth year, sex, and race or ethnicity)</a:t>
            </a:r>
          </a:p>
          <a:p>
            <a:r>
              <a:rPr lang="en-US" altLang="zh-CN" dirty="0"/>
              <a:t>socioeconomic factors (Townsend deprivation index, educational attainment, and annual household income)</a:t>
            </a:r>
          </a:p>
          <a:p>
            <a:r>
              <a:rPr lang="en-US" altLang="zh-CN" dirty="0"/>
              <a:t>lifestyle factors (smoking status)</a:t>
            </a:r>
          </a:p>
          <a:p>
            <a:r>
              <a:rPr lang="en-US" altLang="zh-CN" dirty="0" err="1"/>
              <a:t>Bodymass</a:t>
            </a:r>
            <a:r>
              <a:rPr lang="en-US" altLang="zh-CN" dirty="0"/>
              <a:t> index (BMI)</a:t>
            </a:r>
          </a:p>
          <a:p>
            <a:r>
              <a:rPr lang="en-US" altLang="zh-CN" dirty="0"/>
              <a:t>Townsend deprivation index</a:t>
            </a:r>
          </a:p>
          <a:p>
            <a:r>
              <a:rPr lang="en-US" altLang="zh-CN" dirty="0"/>
              <a:t>history of somatic diseases that could affect COVID-19 susceptibility or course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2879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7E7016-5880-A01C-A979-4A97ABE83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561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UK Biobank : Data Dictionary for Application 68640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C182D9-7770-708C-97FD-82587C362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74381"/>
            <a:ext cx="10515600" cy="1709237"/>
          </a:xfrm>
        </p:spPr>
        <p:txBody>
          <a:bodyPr/>
          <a:lstStyle/>
          <a:p>
            <a:r>
              <a:rPr lang="en-US" altLang="zh-CN" dirty="0"/>
              <a:t>UDI - the Unique Data Identifier for an item of data within the UK Biobank repository. </a:t>
            </a:r>
          </a:p>
          <a:p>
            <a:r>
              <a:rPr lang="en-US" altLang="zh-CN" dirty="0"/>
              <a:t>Count - the number of non-empty rows present in this dataset.</a:t>
            </a:r>
          </a:p>
          <a:p>
            <a:endParaRPr lang="en-US" altLang="zh-CN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38F7B5-B301-5BDD-62F3-3C9E9CFC9D85}"/>
              </a:ext>
            </a:extLst>
          </p:cNvPr>
          <p:cNvSpPr txBox="1">
            <a:spLocks/>
          </p:cNvSpPr>
          <p:nvPr/>
        </p:nvSpPr>
        <p:spPr>
          <a:xfrm>
            <a:off x="838200" y="7333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>
                <a:solidFill>
                  <a:srgbClr val="000000"/>
                </a:solidFill>
                <a:latin typeface="Arial" panose="020B0604020202020204" pitchFamily="34" charset="0"/>
              </a:rPr>
              <a:t>UK Biobank : Data Dictionary for Application 68640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9466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844339-05A3-0DD2-81FB-630164BF5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996" y="60038"/>
            <a:ext cx="3967004" cy="725487"/>
          </a:xfrm>
        </p:spPr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Weight method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A4B5969-0FFA-D4DC-9C22-255BD93C1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062" y="785525"/>
            <a:ext cx="11177875" cy="2496987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A7590EF-2ECC-4427-EC40-350AF511E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626" y="3429000"/>
            <a:ext cx="8329874" cy="3003509"/>
          </a:xfrm>
          <a:prstGeom prst="rect">
            <a:avLst/>
          </a:prstGeom>
        </p:spPr>
      </p:pic>
      <p:pic>
        <p:nvPicPr>
          <p:cNvPr id="9" name="内容占位符 7">
            <a:extLst>
              <a:ext uri="{FF2B5EF4-FFF2-40B4-BE49-F238E27FC236}">
                <a16:creationId xmlns:a16="http://schemas.microsoft.com/office/drawing/2014/main" id="{B1835361-9283-BF65-A201-5924CD0F7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9611" y="4007999"/>
            <a:ext cx="3652647" cy="143008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105CBA1-13E1-3CFC-E4DC-D5E75CB5B3A4}"/>
              </a:ext>
            </a:extLst>
          </p:cNvPr>
          <p:cNvSpPr txBox="1"/>
          <p:nvPr/>
        </p:nvSpPr>
        <p:spPr>
          <a:xfrm>
            <a:off x="234480" y="6208600"/>
            <a:ext cx="117230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Indicates whether weight was entered into the machine directly or manually, whether weight was only measured manually or not performed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3692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F669D9-C921-0955-DC78-ABC20F90A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228" y="0"/>
            <a:ext cx="1971968" cy="1009252"/>
          </a:xfrm>
        </p:spPr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Weight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A4491285-EA1D-9CAB-A4E4-4A7D886C21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34078" y="935867"/>
            <a:ext cx="9243158" cy="2175841"/>
          </a:xfrm>
        </p:spPr>
      </p:pic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ABABFD43-C10C-E21E-849B-717E350E3B6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1231983" y="3330810"/>
            <a:ext cx="9403285" cy="3376952"/>
          </a:xfrm>
        </p:spPr>
      </p:pic>
    </p:spTree>
    <p:extLst>
      <p:ext uri="{BB962C8B-B14F-4D97-AF65-F5344CB8AC3E}">
        <p14:creationId xmlns:p14="http://schemas.microsoft.com/office/powerpoint/2010/main" val="3185522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0F6698-0AC6-B23C-2C65-520C1BFEC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553"/>
            <a:ext cx="10515600" cy="2126462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Multimodality neuroimaging brain-age in UK biobank: relationship to biomedical, lifestyle, and cognitive factors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482F16-CE63-EB46-C79D-43BD53F19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0492"/>
            <a:ext cx="10515600" cy="498625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UKB</a:t>
            </a:r>
            <a:r>
              <a:rPr lang="zh-CN" altLang="en-US" sz="2400" dirty="0"/>
              <a:t>的多模态神经成像脑年龄：与生物医学、生活方式和认知因素的关系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E1D63E-0D80-EB36-2B2D-E02115DBBAEC}"/>
              </a:ext>
            </a:extLst>
          </p:cNvPr>
          <p:cNvSpPr txBox="1"/>
          <p:nvPr/>
        </p:nvSpPr>
        <p:spPr>
          <a:xfrm>
            <a:off x="1379782" y="3260791"/>
            <a:ext cx="943243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使用健康人的神经影像建立大脑年龄模型</a:t>
            </a:r>
            <a:endParaRPr lang="en-US" altLang="zh-CN" sz="3200" b="0" i="0" dirty="0">
              <a:effectLst/>
              <a:latin typeface="+mn-ea"/>
            </a:endParaRPr>
          </a:p>
          <a:p>
            <a:pPr algn="ctr"/>
            <a:r>
              <a:rPr lang="zh-CN" altLang="en-US" sz="3200" b="0" i="0" dirty="0">
                <a:effectLst/>
                <a:latin typeface="+mn-ea"/>
              </a:rPr>
              <a:t> </a:t>
            </a:r>
            <a:r>
              <a:rPr lang="en-US" altLang="zh-CN" sz="3200" b="0" i="0" dirty="0">
                <a:effectLst/>
                <a:latin typeface="+mn-ea"/>
              </a:rPr>
              <a:t>-&gt; </a:t>
            </a:r>
          </a:p>
          <a:p>
            <a:pPr algn="ctr"/>
            <a:r>
              <a:rPr lang="zh-CN" altLang="en-US" sz="3200" b="0" i="0" dirty="0">
                <a:effectLst/>
                <a:latin typeface="+mn-ea"/>
              </a:rPr>
              <a:t>使用神经成像数据预测实际年龄</a:t>
            </a:r>
            <a:r>
              <a:rPr lang="zh-CN" altLang="en-US" sz="3200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与健康、生活方式和认知功能相关因素之间的关系</a:t>
            </a:r>
            <a:endParaRPr lang="en-US" altLang="zh-CN" sz="3200" b="0" i="0" dirty="0">
              <a:effectLst/>
              <a:latin typeface="+mn-ea"/>
            </a:endParaRPr>
          </a:p>
          <a:p>
            <a:pPr algn="ctr"/>
            <a:r>
              <a:rPr lang="zh-CN" altLang="en-US" sz="3200" b="0" i="0" dirty="0">
                <a:effectLst/>
                <a:latin typeface="+mn-ea"/>
              </a:rPr>
              <a:t> </a:t>
            </a:r>
            <a:r>
              <a:rPr lang="en-US" altLang="zh-CN" sz="3200" b="0" i="0" dirty="0">
                <a:effectLst/>
                <a:latin typeface="+mn-ea"/>
              </a:rPr>
              <a:t>-&gt; </a:t>
            </a:r>
          </a:p>
          <a:p>
            <a:pPr algn="ctr"/>
            <a:r>
              <a:rPr lang="zh-CN" altLang="en-US" sz="3200" b="0" i="0" dirty="0">
                <a:effectLst/>
                <a:latin typeface="+mn-ea"/>
              </a:rPr>
              <a:t>评估来自新个体的神经成像数据</a:t>
            </a:r>
            <a:endParaRPr lang="zh-CN" altLang="en-US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8569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B2A214-3547-9EE7-E963-55D6A1596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807" y="0"/>
            <a:ext cx="4224753" cy="819299"/>
          </a:xfrm>
        </p:spPr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Standing height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1BCC0F2-D5C2-BC7E-DCC4-1307CBE3EE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8394" y="819299"/>
            <a:ext cx="9355212" cy="221997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038682C-FA06-ECB7-67B6-A2A1008B9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292" y="3290555"/>
            <a:ext cx="8927416" cy="338333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9F0C898-8C42-48C1-F701-82B56EA39F34}"/>
              </a:ext>
            </a:extLst>
          </p:cNvPr>
          <p:cNvSpPr txBox="1"/>
          <p:nvPr/>
        </p:nvSpPr>
        <p:spPr>
          <a:xfrm>
            <a:off x="4435453" y="449967"/>
            <a:ext cx="59604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Standing height was measured using a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Seca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202 device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6348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1C0BF-C205-6786-8D5E-AFF501B6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Standing height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F57311-E113-A9BA-88A7-FCD6D6A82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319085"/>
            <a:ext cx="5157787" cy="823912"/>
          </a:xfrm>
        </p:spPr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Resource 100141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ABA644-1FA6-A3F4-7C0A-D79DA1D470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2142997"/>
            <a:ext cx="5157787" cy="3684588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/>
              <a:t>Name: Height measurement</a:t>
            </a:r>
          </a:p>
          <a:p>
            <a:r>
              <a:rPr lang="en-US" altLang="zh-CN" sz="2400" dirty="0"/>
              <a:t>Size: 1,226,740</a:t>
            </a:r>
          </a:p>
          <a:p>
            <a:r>
              <a:rPr lang="en-US" altLang="zh-CN" sz="2400" dirty="0"/>
              <a:t>MD5: 16b3bac05a9d4d0f4bf450099ee2b029</a:t>
            </a:r>
          </a:p>
          <a:p>
            <a:endParaRPr lang="en-US" altLang="zh-CN" sz="2400" dirty="0"/>
          </a:p>
          <a:p>
            <a:r>
              <a:rPr lang="en-US" altLang="zh-CN" dirty="0"/>
              <a:t>Participant having standing height measured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FABF42-B992-85E8-AD59-F7AEA7F448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319085"/>
            <a:ext cx="5183188" cy="823912"/>
          </a:xfrm>
        </p:spPr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Resource 100142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2EFCBC1-5985-37EE-39AF-0AAEA6231A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4" y="2142997"/>
            <a:ext cx="5183188" cy="3684588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/>
              <a:t>Name: Height positioning</a:t>
            </a:r>
          </a:p>
          <a:p>
            <a:r>
              <a:rPr lang="en-US" altLang="zh-CN" sz="2400" dirty="0"/>
              <a:t>Size: 1,540,449</a:t>
            </a:r>
          </a:p>
          <a:p>
            <a:r>
              <a:rPr lang="en-US" altLang="zh-CN" sz="2400" dirty="0"/>
              <a:t>MD5: 508f13c90736694192f202d1324ee58d</a:t>
            </a:r>
          </a:p>
          <a:p>
            <a:endParaRPr lang="en-US" altLang="zh-CN" dirty="0"/>
          </a:p>
          <a:p>
            <a:r>
              <a:rPr lang="en-US" altLang="zh-CN" dirty="0"/>
              <a:t>Participant being put into correct position for height measurement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0867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3C0D44-B34D-4E4B-63DF-E0C536140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944" y="0"/>
            <a:ext cx="3746074" cy="647466"/>
          </a:xfrm>
        </p:spPr>
        <p:txBody>
          <a:bodyPr>
            <a:normAutofit fontScale="90000"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Seated height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2D6602C-1B61-4F8C-CF2C-2399B6EAC1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4359" y="719810"/>
            <a:ext cx="8103282" cy="189837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6E08EDB-BEFC-5449-6093-57F2BD183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64" y="2854712"/>
            <a:ext cx="9954072" cy="378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097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B81A3C-9A63-B3BE-B82B-B209758ED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116" y="1"/>
            <a:ext cx="1309720" cy="938948"/>
          </a:xfrm>
        </p:spPr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Sex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A2D2D9D-B26D-208C-BD9A-77F0DCB5B6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938949"/>
            <a:ext cx="10515600" cy="2383293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F301748-A6B5-1911-9295-ED9A478D2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532" y="3535759"/>
            <a:ext cx="9935662" cy="27432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F17016E-7B0B-F02B-073B-FA8B046E6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9021" y="4215850"/>
            <a:ext cx="1984779" cy="157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200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937015-DF3C-4889-99BA-C969A5AE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777" y="0"/>
            <a:ext cx="3285805" cy="518590"/>
          </a:xfrm>
        </p:spPr>
        <p:txBody>
          <a:bodyPr>
            <a:normAutofit fontScale="90000"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Year of birth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1AEF23A-C333-A114-67AC-4D424EB2D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8115" y="3161475"/>
            <a:ext cx="8616668" cy="3337516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38AB004-FA0C-8827-A130-392915B51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461" y="693311"/>
            <a:ext cx="8861701" cy="206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37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89B238-89A7-EA04-295B-9B01669E0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3660157" cy="659739"/>
          </a:xfrm>
        </p:spPr>
        <p:txBody>
          <a:bodyPr>
            <a:normAutofit fontScale="90000"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Month of birth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F7427448-1E74-17C6-A0F9-3BA2F381F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6745" y="2960954"/>
            <a:ext cx="6449261" cy="3698306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9708D23-4744-1FF6-BAD8-CE3EA1272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851" y="681037"/>
            <a:ext cx="9426298" cy="2136628"/>
          </a:xfrm>
          <a:prstGeom prst="rect">
            <a:avLst/>
          </a:prstGeom>
        </p:spPr>
      </p:pic>
      <p:pic>
        <p:nvPicPr>
          <p:cNvPr id="8" name="内容占位符 8">
            <a:extLst>
              <a:ext uri="{FF2B5EF4-FFF2-40B4-BE49-F238E27FC236}">
                <a16:creationId xmlns:a16="http://schemas.microsoft.com/office/drawing/2014/main" id="{73E41A7C-2978-1135-C743-2F03EA88F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9383" y="3047284"/>
            <a:ext cx="1579532" cy="352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72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1AE356-F421-F8B0-0825-3BC90890D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3451502" cy="481769"/>
          </a:xfrm>
        </p:spPr>
        <p:txBody>
          <a:bodyPr>
            <a:normAutofit fontScale="90000"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Date of birth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998B36C9-3C0F-AE4F-242E-BA7AE4D20C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959590"/>
            <a:ext cx="10515600" cy="3507171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F2AC033-375A-AF75-F72E-37C719DC5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663" y="702494"/>
            <a:ext cx="8628673" cy="211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57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EEC884-6C30-D897-C0F7-382455876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47" y="-85917"/>
            <a:ext cx="10515600" cy="837710"/>
          </a:xfrm>
        </p:spPr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Age when attended assessment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centre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382FB87-FBAE-C6D9-04D8-7305BF083B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905" y="565065"/>
            <a:ext cx="9229150" cy="222071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072574B-ABDE-DC4C-1573-9FF1689C9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807" y="2945263"/>
            <a:ext cx="8935345" cy="369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88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BBECA2-4170-DAFB-E77C-DF5025C16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3746074" cy="524727"/>
          </a:xfrm>
        </p:spPr>
        <p:txBody>
          <a:bodyPr>
            <a:normAutofit fontScale="90000"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Date of death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FC51F039-B833-6717-3F97-C57C4C8A6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2749337"/>
            <a:ext cx="10515600" cy="3795963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CBBA4B-A1C9-C211-B860-056C0B493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892" y="524727"/>
            <a:ext cx="8616215" cy="222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00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BEC80B-D9BF-915B-00E9-0A7EF4C43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4"/>
            <a:ext cx="3500597" cy="653603"/>
          </a:xfrm>
        </p:spPr>
        <p:txBody>
          <a:bodyPr>
            <a:normAutofit fontScale="90000"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Age at death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7EA77D8-0580-021C-CCD0-801813D736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462" y="2792130"/>
            <a:ext cx="10515600" cy="4065870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75276C5-6E3B-6A1F-DDD9-1C16DAE91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205" y="725688"/>
            <a:ext cx="9125589" cy="210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30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CACB4B-F5B2-6E2F-8B7C-D8D6B8B43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405"/>
            <a:ext cx="3107835" cy="932966"/>
          </a:xfrm>
        </p:spPr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Participants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5D1C07-9436-828C-2163-54BE041FB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342"/>
            <a:ext cx="10515600" cy="516437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n = 22,392 participants from UK Biobank</a:t>
            </a:r>
            <a:endParaRPr lang="en-US" altLang="zh-CN" dirty="0">
              <a:solidFill>
                <a:srgbClr val="212121"/>
              </a:solidFill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altLang="zh-CN" sz="2000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	n = 17,461 participants (aged 45–80 years, n = 9274 females, n = 8187 males) with complete neuroimaging data</a:t>
            </a:r>
            <a:endParaRPr lang="en-US" altLang="zh-CN" sz="2000" dirty="0">
              <a:solidFill>
                <a:srgbClr val="212121"/>
              </a:solidFill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altLang="zh-CN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 </a:t>
            </a:r>
          </a:p>
          <a:p>
            <a:pPr marL="0" indent="0">
              <a:buNone/>
            </a:pPr>
            <a:r>
              <a:rPr lang="en-US" altLang="zh-CN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training set</a:t>
            </a:r>
            <a:r>
              <a:rPr lang="zh-CN" altLang="en-US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：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only people who met criteria for being healthy at the time of scanning</a:t>
            </a:r>
          </a:p>
          <a:p>
            <a:pPr marL="0" indent="0">
              <a:buNone/>
            </a:pPr>
            <a:r>
              <a:rPr lang="en-US" altLang="zh-CN" sz="2000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	n = 2725 (mean age = 61.47 ± 7.2 years, 1343 females and 1382 males)</a:t>
            </a:r>
          </a:p>
          <a:p>
            <a:pPr marL="0" indent="0">
              <a:buNone/>
            </a:pPr>
            <a:r>
              <a:rPr lang="en-US" altLang="zh-CN" sz="2000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Exclusion criteria</a:t>
            </a:r>
            <a:r>
              <a:rPr lang="zh-CN" altLang="en-US" sz="2000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：</a:t>
            </a:r>
            <a:r>
              <a:rPr lang="en-US" altLang="zh-CN" sz="2000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ICD-10 diagnosis, a self-reported long-standing illness disability or infirmity (UK Biobank data field #2188), self-reported diabetes (field #2443), stroke history (field #4056), not having good or excellent self-reported health (field #2178)</a:t>
            </a:r>
            <a:endParaRPr lang="en-US" altLang="zh-CN" sz="2000" dirty="0">
              <a:solidFill>
                <a:srgbClr val="212121"/>
              </a:solidFill>
              <a:latin typeface="Cambria" panose="02040503050406030204" pitchFamily="18" charset="0"/>
            </a:endParaRPr>
          </a:p>
          <a:p>
            <a:pPr marL="0" indent="0">
              <a:buNone/>
            </a:pPr>
            <a:endParaRPr lang="en-US" altLang="zh-CN" b="0" i="0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altLang="zh-CN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test set</a:t>
            </a:r>
            <a:r>
              <a:rPr lang="zh-CN" altLang="en-US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：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the remaining n = 14,701 participants (mean age = 62.64 ± 7.5, 7914 females, 6787 males)</a:t>
            </a:r>
          </a:p>
          <a:p>
            <a:pPr marL="0" indent="0">
              <a:buNone/>
            </a:pPr>
            <a:endParaRPr lang="en-US" altLang="zh-CN" dirty="0">
              <a:solidFill>
                <a:srgbClr val="212121"/>
              </a:solidFill>
              <a:latin typeface="Cambria" panose="02040503050406030204" pitchFamily="18" charset="0"/>
            </a:endParaRPr>
          </a:p>
          <a:p>
            <a:pPr marL="0" indent="0">
              <a:buNone/>
            </a:pPr>
            <a:endParaRPr lang="en-US" altLang="zh-CN" dirty="0">
              <a:solidFill>
                <a:srgbClr val="212121"/>
              </a:solidFill>
              <a:latin typeface="Cambria" panose="02040503050406030204" pitchFamily="18" charset="0"/>
            </a:endParaRPr>
          </a:p>
          <a:p>
            <a:pPr marL="0" indent="0">
              <a:buNone/>
            </a:pPr>
            <a:endParaRPr lang="en-US" altLang="zh-CN" dirty="0">
              <a:solidFill>
                <a:srgbClr val="212121"/>
              </a:solidFill>
              <a:latin typeface="Cambria" panose="02040503050406030204" pitchFamily="18" charset="0"/>
            </a:endParaRPr>
          </a:p>
          <a:p>
            <a:endParaRPr lang="en-US" altLang="zh-CN" b="0" i="0" dirty="0">
              <a:solidFill>
                <a:srgbClr val="212121"/>
              </a:solidFill>
              <a:effectLst/>
              <a:latin typeface="Cambria" panose="02040503050406030204" pitchFamily="18" charset="0"/>
            </a:endParaRPr>
          </a:p>
          <a:p>
            <a:endParaRPr lang="en-US" altLang="zh-CN" dirty="0">
              <a:solidFill>
                <a:srgbClr val="212121"/>
              </a:solidFill>
              <a:latin typeface="Cambria" panose="020405030504060302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3717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CA0E3E-393D-7E7E-40C0-5145A10FD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44973" cy="537001"/>
          </a:xfrm>
        </p:spPr>
        <p:txBody>
          <a:bodyPr>
            <a:normAutofit fontScale="90000"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Sleep duration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0068F32-C6A4-28A6-33DD-C4EBC346BB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8369" y="3016366"/>
            <a:ext cx="9895261" cy="3756139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79EAA70-5EDF-7EE9-84B3-62FCC361D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161" y="1014324"/>
            <a:ext cx="8591678" cy="200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266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586102-D2F1-2EAE-E91E-AC55CDE82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Sleep duration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BAD5F5-E2D0-8324-7BD4-03671DB9A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2EDE70-50C0-11A0-EFD5-9A81D432B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2643"/>
            <a:ext cx="10515600" cy="436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49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58C910-4593-772D-B5EA-7EFE6CA03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765435" cy="702698"/>
          </a:xfrm>
        </p:spPr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Current tobacco smoking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05080E1F-6BE4-6AE2-1D58-F97C4BFEF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274722"/>
            <a:ext cx="10515600" cy="3475022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221D0D6-AA19-25AF-F1A9-9CD0C92F8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907" y="1067824"/>
            <a:ext cx="9690185" cy="22068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2602BAE-FEDE-62EE-45B5-5EDE9CA43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631" y="4171945"/>
            <a:ext cx="3334790" cy="168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689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1F6222-CC77-B8B3-8E75-BFEFA5ACB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965"/>
            <a:ext cx="4531599" cy="512454"/>
          </a:xfrm>
        </p:spPr>
        <p:txBody>
          <a:bodyPr>
            <a:normAutofit fontScale="90000"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Variation in diet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CF201653-10A3-B52B-3439-80EC1EB3D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906588"/>
            <a:ext cx="10515600" cy="3862447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F7B658B-B43E-65B5-CD34-443594C5C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672" y="744190"/>
            <a:ext cx="9352655" cy="21628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C8C9811-8F41-B1AD-81A3-20DF9BA99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9244" y="3825639"/>
            <a:ext cx="3057884" cy="202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041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DBF382-D868-BB8D-6153-318EF2044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6237660" cy="813162"/>
          </a:xfrm>
        </p:spPr>
        <p:txBody>
          <a:bodyPr>
            <a:normAutofit fontScale="90000"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Alcohol intake frequency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8C34970-9ADB-2F2F-63E0-D7E8E3C86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6915" y="2937873"/>
            <a:ext cx="9398170" cy="3842448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80B71DD-2DBC-66A4-0FD8-0507A0924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122" y="813162"/>
            <a:ext cx="8953756" cy="206984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AD8E824-CEE4-0284-1FCA-8D9A0DE9C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496" y="3688242"/>
            <a:ext cx="3422500" cy="234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364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2D14E8-8181-BD7E-DBA0-B81F61C7C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230" y="0"/>
            <a:ext cx="10515600" cy="862258"/>
          </a:xfrm>
        </p:spPr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Systolic blood pressure, manual reading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64FE285-ADDA-033D-FEE8-290CD81D0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9580" y="707091"/>
            <a:ext cx="8502181" cy="1992541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EE1E411-419C-EF30-0124-CDFD8599D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125" y="2852371"/>
            <a:ext cx="9157090" cy="367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9829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739062-1857-DBC9-99BA-D0B40E670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669" y="0"/>
            <a:ext cx="11024452" cy="757930"/>
          </a:xfrm>
        </p:spPr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Systolic blood pressure, automated reading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031745A-0F02-8F5E-8F2E-B0DCA8BE4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968" y="757930"/>
            <a:ext cx="8397854" cy="1924091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BAE8CE3-443F-71FD-878C-2F42BA04B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252" y="2897971"/>
            <a:ext cx="9291286" cy="36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225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1A3060-89FE-27B9-B03D-C0BC31DF2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64" y="0"/>
            <a:ext cx="10515600" cy="555412"/>
          </a:xfrm>
        </p:spPr>
        <p:txBody>
          <a:bodyPr>
            <a:normAutofit fontScale="90000"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Diastolic blood pressure, manual reading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C7348E5-4A69-A268-A975-CEA0A6E87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9715" y="641330"/>
            <a:ext cx="9502498" cy="227811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76D88EF-C945-AC99-819E-23C9F9060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803" y="3128919"/>
            <a:ext cx="8612394" cy="344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9115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FCE2C4-F54B-093F-75BF-41570DA8B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0"/>
            <a:ext cx="11353800" cy="586096"/>
          </a:xfrm>
        </p:spPr>
        <p:txBody>
          <a:bodyPr>
            <a:normAutofit fontScale="90000"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Diastolic blood pressure, automated reading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7F3E225-CF92-50DF-BC85-A2DAE29D5C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3677" y="586096"/>
            <a:ext cx="9054503" cy="2120289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E5487AD-E651-2980-1013-800C721DB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677" y="2831037"/>
            <a:ext cx="9136779" cy="363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6106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BCC5D0-8F68-99D8-1F79-DC73C3C69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55" y="0"/>
            <a:ext cx="10993768" cy="727245"/>
          </a:xfrm>
        </p:spPr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Townsend deprivation index at recruitment</a:t>
            </a:r>
            <a:endParaRPr lang="zh-CN" altLang="en-US" dirty="0"/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91C6A462-EE97-315A-840B-0CFFEBB7B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59322"/>
            <a:ext cx="10515600" cy="3604479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8846321-AA7C-1021-38CD-C028C2969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243" y="727245"/>
            <a:ext cx="7529992" cy="162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90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919887-BB50-E822-A37A-4064D9089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323"/>
            <a:ext cx="4083604" cy="696561"/>
          </a:xfrm>
        </p:spPr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Data processing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EC7280-6A44-2A3A-AC28-3689C49EF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3787"/>
            <a:ext cx="10515600" cy="5225742"/>
          </a:xfrm>
        </p:spPr>
        <p:txBody>
          <a:bodyPr/>
          <a:lstStyle/>
          <a:p>
            <a:r>
              <a:rPr lang="en-US" altLang="zh-CN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Data from resting state fMRI were so-called bulk data, in this case the 25-dimension partial correlation matrices (data field #25752). These matrices had been converted into vectors of length 210, representing the pairwise correlations between the BOLD timeseries from 21 separate resting state networks</a:t>
            </a:r>
          </a:p>
          <a:p>
            <a:r>
              <a:rPr lang="en-US" altLang="zh-CN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The figure of 210 values is arrived at by 21 networks multiplied by 20 (i.e., excluding the identity correlation), then divided by 2 (i.e., as the matrix is diagonally symmetrical).</a:t>
            </a:r>
            <a:endParaRPr lang="en-US" altLang="zh-CN" dirty="0">
              <a:solidFill>
                <a:srgbClr val="212121"/>
              </a:solidFill>
              <a:latin typeface="Cambria" panose="020405030504060302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2045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8CFF5-00F5-BAC2-31A5-2D72BDC16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723" y="0"/>
            <a:ext cx="4132699" cy="745656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Skin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colour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3709308-FD03-4C9A-DE93-BCB3B81DA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2501" y="745656"/>
            <a:ext cx="8986997" cy="204884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B47CCA9-4D12-4F81-9DA9-038D8E613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086" y="3015605"/>
            <a:ext cx="8213825" cy="35999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53654FD-97AA-8E9B-5944-5C463937C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2058" y="3635743"/>
            <a:ext cx="2748933" cy="25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354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A63E02-8A60-46DD-53C2-8298E5FCC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806" y="0"/>
            <a:ext cx="10515600" cy="868394"/>
          </a:xfrm>
        </p:spPr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Diabetes diagnosed by doctor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AE54712-8DEE-89AB-807C-27C337157E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3433" y="867073"/>
            <a:ext cx="9079051" cy="211091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E93F310-3264-CD77-8F9A-7506566C8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851" y="3119179"/>
            <a:ext cx="9426298" cy="30981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C68BCBB-F8FC-61A5-0371-BC68B54F7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7841" y="3975523"/>
            <a:ext cx="3635953" cy="201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971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D910EA-46FD-0EE4-3A1D-91DA4D8F8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366" y="0"/>
            <a:ext cx="10515600" cy="782478"/>
          </a:xfrm>
        </p:spPr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Qualifications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C5F5E8F-0A29-7D20-C4F9-5E2F9F505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7048" y="729256"/>
            <a:ext cx="8594235" cy="1907667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9C7ED4E-DBD0-7717-F07B-DEF656978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66" y="2818424"/>
            <a:ext cx="8494962" cy="38953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9DB9157-80FA-9357-360C-2EA029D33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7710" y="3801440"/>
            <a:ext cx="4552435" cy="210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312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E7EDC3-6C79-187C-CB95-84BD43861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9" y="0"/>
            <a:ext cx="12069262" cy="702698"/>
          </a:xfrm>
        </p:spPr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Frequency of strenuous sports in last 4 weeks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9712E4A-E2E9-FEDE-05E7-23BDB3BC6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1376" y="702698"/>
            <a:ext cx="8729247" cy="199265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C949992-4F64-9413-9907-5244F196B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078" y="2896931"/>
            <a:ext cx="8211842" cy="38168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068FCE6-8493-DE76-1932-53DBF17B9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900" y="3429000"/>
            <a:ext cx="4113728" cy="308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8010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2ACC2C-8C16-8A03-F85E-CE99A7FAC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997" y="0"/>
            <a:ext cx="10515600" cy="1325563"/>
          </a:xfrm>
        </p:spPr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Seen doctor (GP) for nerves, anxiety, tension or depression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6C26464-887D-58C2-4EE7-8ED70A09E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7647" y="1234760"/>
            <a:ext cx="7790299" cy="174403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15BC93E-13CB-089D-5B62-A71AF2CB7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189" y="3290329"/>
            <a:ext cx="8907621" cy="290181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ADEAB7B-C782-0BF2-FA92-B5DB36630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2406" y="4169873"/>
            <a:ext cx="3328191" cy="174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408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4B3176-54D8-98BF-695D-77CD5096B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063" y="0"/>
            <a:ext cx="8232157" cy="770204"/>
          </a:xfrm>
        </p:spPr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Wears glasses or contact lenses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53A762C-05FA-F4AC-B6F4-DC681C9202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3712" y="891999"/>
            <a:ext cx="9864576" cy="2206699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71406D-D8C9-CD18-5817-5C89B8BD2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712" y="3220493"/>
            <a:ext cx="9435374" cy="28480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3CEDB09-2E42-5681-D046-1A630C6BA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249" y="4148354"/>
            <a:ext cx="3477942" cy="158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54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9F6049-1925-2480-94CF-50FC2B2BB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5384630" cy="537001"/>
          </a:xfrm>
        </p:spPr>
        <p:txBody>
          <a:bodyPr>
            <a:normAutofit fontScale="90000"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Other eye problems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07F91A8-E271-19B3-493C-B7A1DCA4D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7828" y="760002"/>
            <a:ext cx="9570004" cy="222467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4B5CE1F-CECF-C2FC-ECF0-3D2A7F459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966" y="3207681"/>
            <a:ext cx="10433728" cy="319214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04F559D-1CBC-ACDA-B884-56ECED715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911" y="4026437"/>
            <a:ext cx="3482064" cy="155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14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DC54D2-4D96-A541-50A1-B5788C301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512"/>
            <a:ext cx="4660474" cy="745656"/>
          </a:xfrm>
        </p:spPr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Statistical analysis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D72B32-3A90-1250-38E0-E77509CA3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804" y="951221"/>
            <a:ext cx="11494438" cy="5750288"/>
          </a:xfrm>
        </p:spPr>
        <p:txBody>
          <a:bodyPr>
            <a:normAutofit/>
          </a:bodyPr>
          <a:lstStyle/>
          <a:p>
            <a:r>
              <a:rPr lang="en-US" altLang="zh-CN" b="1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define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 a multimodality healthy aging model</a:t>
            </a:r>
            <a:r>
              <a:rPr lang="zh-CN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：</a:t>
            </a:r>
            <a:endParaRPr lang="en-US" altLang="zh-C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zh-CN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2400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training data were randomly split into separate training (80%, n = 2205) and validation sets (20%, n = 520)</a:t>
            </a:r>
            <a:r>
              <a:rPr lang="zh-CN" altLang="en-US" sz="2400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；</a:t>
            </a:r>
            <a:r>
              <a:rPr lang="en-US" altLang="zh-CN" sz="2400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All neuroimaging phenotypes were normalized</a:t>
            </a:r>
          </a:p>
          <a:p>
            <a:r>
              <a:rPr lang="en-US" altLang="zh-CN" b="1" dirty="0">
                <a:latin typeface="Cambria" panose="02040503050406030204" pitchFamily="18" charset="0"/>
                <a:ea typeface="Cambria" panose="02040503050406030204" pitchFamily="18" charset="0"/>
              </a:rPr>
              <a:t>predict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 age from neuroimaging data</a:t>
            </a:r>
            <a:r>
              <a:rPr lang="zh-CN" altLang="en-US" dirty="0">
                <a:latin typeface="Cambria" panose="02040503050406030204" pitchFamily="18" charset="0"/>
                <a:ea typeface="Cambria" panose="02040503050406030204" pitchFamily="18" charset="0"/>
              </a:rPr>
              <a:t>：</a:t>
            </a:r>
            <a:r>
              <a:rPr lang="en-US" altLang="zh-CN" sz="2400" dirty="0">
                <a:latin typeface="Cambria" panose="02040503050406030204" pitchFamily="18" charset="0"/>
                <a:ea typeface="Cambria" panose="02040503050406030204" pitchFamily="18" charset="0"/>
              </a:rPr>
              <a:t>LASSO regression</a:t>
            </a:r>
          </a:p>
          <a:p>
            <a:pPr marL="0" indent="0">
              <a:buNone/>
            </a:pPr>
            <a:r>
              <a:rPr lang="en-US" altLang="zh-CN" sz="2400" dirty="0">
                <a:latin typeface="Cambria" panose="02040503050406030204" pitchFamily="18" charset="0"/>
                <a:ea typeface="Cambria" panose="02040503050406030204" pitchFamily="18" charset="0"/>
              </a:rPr>
              <a:t>age </a:t>
            </a:r>
            <a:r>
              <a:rPr lang="zh-CN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：</a:t>
            </a:r>
            <a:r>
              <a:rPr lang="en-US" altLang="zh-CN" sz="2400" dirty="0">
                <a:latin typeface="Cambria" panose="02040503050406030204" pitchFamily="18" charset="0"/>
                <a:ea typeface="Cambria" panose="02040503050406030204" pitchFamily="18" charset="0"/>
              </a:rPr>
              <a:t>outcome variable    </a:t>
            </a:r>
          </a:p>
          <a:p>
            <a:pPr marL="0" indent="0">
              <a:buNone/>
            </a:pPr>
            <a:r>
              <a:rPr lang="en-US" altLang="zh-CN" sz="2400" dirty="0">
                <a:latin typeface="Cambria" panose="02040503050406030204" pitchFamily="18" charset="0"/>
                <a:ea typeface="Cambria" panose="02040503050406030204" pitchFamily="18" charset="0"/>
              </a:rPr>
              <a:t>neuroimaging phenotypes</a:t>
            </a:r>
            <a:r>
              <a:rPr lang="zh-CN" altLang="en-US" sz="1600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（神经影像学表型）</a:t>
            </a:r>
            <a:r>
              <a:rPr lang="zh-CN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：</a:t>
            </a:r>
            <a:r>
              <a:rPr lang="en-US" altLang="zh-CN" sz="2400" dirty="0">
                <a:latin typeface="Cambria" panose="02040503050406030204" pitchFamily="18" charset="0"/>
                <a:ea typeface="Cambria" panose="02040503050406030204" pitchFamily="18" charset="0"/>
              </a:rPr>
              <a:t>predictors</a:t>
            </a:r>
          </a:p>
          <a:p>
            <a:pPr marL="0" indent="0">
              <a:buNone/>
            </a:pPr>
            <a:r>
              <a:rPr lang="en-US" altLang="zh-CN" sz="2400" dirty="0">
                <a:latin typeface="Cambria" panose="02040503050406030204" pitchFamily="18" charset="0"/>
              </a:rPr>
              <a:t>an L1-norm penalty</a:t>
            </a:r>
            <a:r>
              <a:rPr lang="zh-CN" altLang="en-US" sz="2400" dirty="0">
                <a:latin typeface="Cambria" panose="02040503050406030204" pitchFamily="18" charset="0"/>
              </a:rPr>
              <a:t>；</a:t>
            </a:r>
            <a:endParaRPr lang="en-US" altLang="zh-CN" sz="2400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altLang="zh-CN" sz="2400" dirty="0">
                <a:latin typeface="Cambria" panose="02040503050406030204" pitchFamily="18" charset="0"/>
              </a:rPr>
              <a:t>Coefficients that shrink below a threshold (lambda) are automatically set to zero</a:t>
            </a:r>
            <a:r>
              <a:rPr lang="zh-CN" altLang="en-US" sz="2400" dirty="0">
                <a:latin typeface="Cambria" panose="02040503050406030204" pitchFamily="18" charset="0"/>
              </a:rPr>
              <a:t>；</a:t>
            </a:r>
            <a:endParaRPr lang="en-US" altLang="zh-CN" sz="2400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altLang="zh-CN" sz="2400" dirty="0">
                <a:latin typeface="Cambria" panose="02040503050406030204" pitchFamily="18" charset="0"/>
              </a:rPr>
              <a:t>To derive the optimal value lambda, 10-fold cross-validation was first run using a range of lambdas, and the highest value within one standard error of the minimum was used in subsequent analysis</a:t>
            </a:r>
            <a:r>
              <a:rPr lang="zh-CN" altLang="en-US" sz="2400" dirty="0">
                <a:latin typeface="Cambria" panose="02040503050406030204" pitchFamily="18" charset="0"/>
              </a:rPr>
              <a:t>；</a:t>
            </a:r>
            <a:endParaRPr lang="en-US" altLang="zh-CN" sz="2400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altLang="zh-CN" sz="2400" dirty="0">
                <a:latin typeface="Cambria" panose="02040503050406030204" pitchFamily="18" charset="0"/>
              </a:rPr>
              <a:t>bootstrapping was used to generate a distribution of coefficients for each predictor variable</a:t>
            </a:r>
            <a:r>
              <a:rPr lang="zh-CN" altLang="en-US" sz="2400" dirty="0">
                <a:latin typeface="Cambria" panose="02040503050406030204" pitchFamily="18" charset="0"/>
              </a:rPr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3340977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ED06A0-84D6-ADAC-A681-41F9C3966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90" y="1112262"/>
            <a:ext cx="4787303" cy="5222511"/>
          </a:xfrm>
        </p:spPr>
        <p:txBody>
          <a:bodyPr>
            <a:noAutofit/>
          </a:bodyPr>
          <a:lstStyle/>
          <a:p>
            <a:r>
              <a:rPr lang="en-US" altLang="zh-CN" sz="2400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Brain-predicted age from multimodality LASSO regression model. Scatterplot depicting chronological age (x-axis) by brain-predicted age (y-axis) in UK Biobank validation set (n = 520). Black line is the line of identity. Gray line is the regression line of age on brain-predicted age with shaded errors representing the 95% confidence intervals. No age-bias correction had been applied at this stage.</a:t>
            </a:r>
            <a:endParaRPr lang="zh-CN" altLang="en-US" sz="24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C381A2E-8BD6-13D6-81BC-F7701D9D4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3047" y="941910"/>
            <a:ext cx="5812163" cy="5563216"/>
          </a:xfrm>
        </p:spPr>
      </p:pic>
    </p:spTree>
    <p:extLst>
      <p:ext uri="{BB962C8B-B14F-4D97-AF65-F5344CB8AC3E}">
        <p14:creationId xmlns:p14="http://schemas.microsoft.com/office/powerpoint/2010/main" val="3430851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2A7CDD-27A0-1560-C904-5B91EC1F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40" y="5047589"/>
            <a:ext cx="6095104" cy="1325563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Correlation matrix of age and brain-age predicted by 6 different modalities. Bivariate correlations between chronological age and brain-age values derived from each of the 6 neuroimaging modalities, in the validation set (n = 520). </a:t>
            </a:r>
            <a:endParaRPr lang="zh-CN" altLang="en-US" sz="2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9EDCF2-1706-427D-16BE-BDC333D215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42959"/>
            <a:ext cx="5181600" cy="5253197"/>
          </a:xfrm>
        </p:spPr>
        <p:txBody>
          <a:bodyPr>
            <a:normAutofit/>
          </a:bodyPr>
          <a:lstStyle/>
          <a:p>
            <a:r>
              <a:rPr lang="en-US" altLang="zh-CN" sz="2800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The LASSO regression procedure was then run per modality (T1-weighted, T2-FLAIR, diffusion-MRI, SWI, task fMRI, resting-state fMRI)</a:t>
            </a:r>
            <a:r>
              <a:rPr lang="zh-CN" altLang="en-US" sz="2800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；</a:t>
            </a:r>
            <a:r>
              <a:rPr lang="en-US" altLang="zh-CN" sz="2800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the LASSO was repeated using a leave-one-modality-out approach, the inverse of the single modality analysis, to test whether including some modalities decreased model performance</a:t>
            </a:r>
            <a:br>
              <a:rPr lang="en-US" altLang="zh-CN" sz="2800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</a:b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51F347C-B965-3B32-625F-6D0840B258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86845" y="659638"/>
            <a:ext cx="4993535" cy="553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67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CFD4E4-EFBA-C751-BA37-660F02116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altLang="zh-CN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To </a:t>
            </a:r>
            <a:r>
              <a:rPr lang="en-US" altLang="zh-CN" b="1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test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 for associations between brain-age and health-related variables in UK Biobank, the LASSO model was applied to predict age in people from the testing set: calculating the regression line between age (predictor) and brain-predicted age (outcome) in the training set, applying the age-bias correction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212121"/>
                </a:solidFill>
                <a:latin typeface="Cambria" panose="02040503050406030204" pitchFamily="18" charset="0"/>
              </a:rPr>
              <a:t>-&gt; 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brain-predicted age difference (brain-PAD)</a:t>
            </a:r>
            <a:endParaRPr lang="en-US" altLang="zh-CN" dirty="0">
              <a:solidFill>
                <a:srgbClr val="212121"/>
              </a:solidFill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altLang="zh-CN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 positive values: an older-appearing brain </a:t>
            </a:r>
          </a:p>
          <a:p>
            <a:pPr marL="0" indent="0">
              <a:buNone/>
            </a:pPr>
            <a:r>
              <a:rPr lang="en-US" altLang="zh-CN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 negative values: a younger-appearing brain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0701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2104AB-9725-8599-47AE-63A16EC79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Scatterplots depicting chronological age (x-axis) by brain-predicted age (y-axis) in UK Biobank test set (n = 14,701). Black line is the line of identity. Gray line is the regression line of age on brain-predicted age with shaded areas representing the 95% confidence intervals. </a:t>
            </a:r>
            <a:endParaRPr lang="zh-CN" altLang="en-US" sz="2000" dirty="0">
              <a:latin typeface="Cambria" panose="02040503050406030204" pitchFamily="18" charset="0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B0A63F9-2AD1-B4FF-E301-F0E4A3418A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5889" y="1825625"/>
            <a:ext cx="8560222" cy="4351338"/>
          </a:xfrm>
        </p:spPr>
      </p:pic>
    </p:spTree>
    <p:extLst>
      <p:ext uri="{BB962C8B-B14F-4D97-AF65-F5344CB8AC3E}">
        <p14:creationId xmlns:p14="http://schemas.microsoft.com/office/powerpoint/2010/main" val="2954413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1257</Words>
  <Application>Microsoft Office PowerPoint</Application>
  <PresentationFormat>宽屏</PresentationFormat>
  <Paragraphs>124</Paragraphs>
  <Slides>46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1" baseType="lpstr">
      <vt:lpstr>等线</vt:lpstr>
      <vt:lpstr>等线 Light</vt:lpstr>
      <vt:lpstr>Arial</vt:lpstr>
      <vt:lpstr>Cambria</vt:lpstr>
      <vt:lpstr>Office 主题​​</vt:lpstr>
      <vt:lpstr>第一次组会</vt:lpstr>
      <vt:lpstr>Multimodality neuroimaging brain-age in UK biobank: relationship to biomedical, lifestyle, and cognitive factors</vt:lpstr>
      <vt:lpstr>Participants</vt:lpstr>
      <vt:lpstr>Data processing</vt:lpstr>
      <vt:lpstr>Statistical analysis</vt:lpstr>
      <vt:lpstr>Brain-predicted age from multimodality LASSO regression model. Scatterplot depicting chronological age (x-axis) by brain-predicted age (y-axis) in UK Biobank validation set (n = 520). Black line is the line of identity. Gray line is the regression line of age on brain-predicted age with shaded errors representing the 95% confidence intervals. No age-bias correction had been applied at this stage.</vt:lpstr>
      <vt:lpstr>Correlation matrix of age and brain-age predicted by 6 different modalities. Bivariate correlations between chronological age and brain-age values derived from each of the 6 neuroimaging modalities, in the validation set (n = 520). </vt:lpstr>
      <vt:lpstr>PowerPoint 演示文稿</vt:lpstr>
      <vt:lpstr>Scatterplots depicting chronological age (x-axis) by brain-predicted age (y-axis) in UK Biobank test set (n = 14,701). Black line is the line of identity. Gray line is the regression line of age on brain-predicted age with shaded areas representing the 95% confidence intervals. </vt:lpstr>
      <vt:lpstr>PowerPoint 演示文稿</vt:lpstr>
      <vt:lpstr>饮酒和大脑结构和功能的MRI标记：25378名UK Biobank参与者的队列研究</vt:lpstr>
      <vt:lpstr>Variables of interest were included as potential confounders because of associations with neuroimaging measures: </vt:lpstr>
      <vt:lpstr>炎症与抑郁和焦虑的关系：症状特异性和潜在因果关系的来自UK Biobank和NESDA cohorts的证据</vt:lpstr>
      <vt:lpstr>Covariates</vt:lpstr>
      <vt:lpstr>流行前精神障碍与新冠肺炎风险： UK Biobank队列分析</vt:lpstr>
      <vt:lpstr>Covariates</vt:lpstr>
      <vt:lpstr>UK Biobank : Data Dictionary for Application 68640</vt:lpstr>
      <vt:lpstr>Weight method</vt:lpstr>
      <vt:lpstr>Weight</vt:lpstr>
      <vt:lpstr>Standing height</vt:lpstr>
      <vt:lpstr>Standing height</vt:lpstr>
      <vt:lpstr>Seated height</vt:lpstr>
      <vt:lpstr>Sex</vt:lpstr>
      <vt:lpstr>Year of birth</vt:lpstr>
      <vt:lpstr>Month of birth</vt:lpstr>
      <vt:lpstr>Date of birth</vt:lpstr>
      <vt:lpstr>Age when attended assessment centre</vt:lpstr>
      <vt:lpstr>Date of death</vt:lpstr>
      <vt:lpstr>Age at death</vt:lpstr>
      <vt:lpstr>Sleep duration</vt:lpstr>
      <vt:lpstr>Sleep duration</vt:lpstr>
      <vt:lpstr>Current tobacco smoking</vt:lpstr>
      <vt:lpstr>Variation in diet</vt:lpstr>
      <vt:lpstr>Alcohol intake frequency</vt:lpstr>
      <vt:lpstr>Systolic blood pressure, manual reading</vt:lpstr>
      <vt:lpstr>Systolic blood pressure, automated reading</vt:lpstr>
      <vt:lpstr>Diastolic blood pressure, manual reading</vt:lpstr>
      <vt:lpstr>Diastolic blood pressure, automated reading</vt:lpstr>
      <vt:lpstr>Townsend deprivation index at recruitment</vt:lpstr>
      <vt:lpstr>Skin colour</vt:lpstr>
      <vt:lpstr>Diabetes diagnosed by doctor</vt:lpstr>
      <vt:lpstr>Qualifications</vt:lpstr>
      <vt:lpstr>Frequency of strenuous sports in last 4 weeks</vt:lpstr>
      <vt:lpstr>Seen doctor (GP) for nerves, anxiety, tension or depression</vt:lpstr>
      <vt:lpstr>Wears glasses or contact lenses</vt:lpstr>
      <vt:lpstr>Other eye problems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第一次组会</dc:title>
  <dc:creator>1179116732@qq.com</dc:creator>
  <cp:lastModifiedBy>1179116732@qq.com</cp:lastModifiedBy>
  <cp:revision>3</cp:revision>
  <dcterms:created xsi:type="dcterms:W3CDTF">2023-03-14T15:20:18Z</dcterms:created>
  <dcterms:modified xsi:type="dcterms:W3CDTF">2023-03-23T19:23:57Z</dcterms:modified>
</cp:coreProperties>
</file>